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embeddedFontLst>
    <p:embeddedFont>
      <p:font typeface="Orbitron" panose="020B0604020202020204" charset="0"/>
      <p:regular r:id="rId15"/>
      <p:bold r:id="rId16"/>
    </p:embeddedFont>
    <p:embeddedFont>
      <p:font typeface="Rajdhani" panose="020B0604020202020204" charset="0"/>
      <p:regular r:id="rId17"/>
      <p:bold r:id="rId18"/>
    </p:embeddedFont>
    <p:embeddedFont>
      <p:font typeface="Share Tech Mono" panose="020B0604020202020204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lia Koldyshev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5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2-01T23:11:29.975" idx="3">
    <p:pos x="510" y="569"/>
    <p:text>give per gesture prediction graph 
and 
the graph with the good examples of prediction with the visible ground truth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qua magari aggiugnere video del gioco in funzione</a:t>
            </a:r>
            <a:endParaRPr/>
          </a:p>
        </p:txBody>
      </p:sp>
      <p:sp>
        <p:nvSpPr>
          <p:cNvPr id="276" name="Google Shape;27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aca43bea51_5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qua magari aggiugnere video del gioco in funzione</a:t>
            </a:r>
            <a:endParaRPr/>
          </a:p>
        </p:txBody>
      </p:sp>
      <p:sp>
        <p:nvSpPr>
          <p:cNvPr id="287" name="Google Shape;287;g3aca43bea51_5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possible pic? maybe something artistic for rps</a:t>
            </a:r>
            <a:endParaRPr/>
          </a:p>
        </p:txBody>
      </p:sp>
      <p:sp>
        <p:nvSpPr>
          <p:cNvPr id="293" name="Google Shape;29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aca43bea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3aca43bea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ac9cc4753e_2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picture with example of og + cropped</a:t>
            </a:r>
            <a:endParaRPr/>
          </a:p>
        </p:txBody>
      </p:sp>
      <p:sp>
        <p:nvSpPr>
          <p:cNvPr id="164" name="Google Shape;164;g3ac9cc4753e_2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aca43bea5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aca43bea5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 min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aca43bea51_5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aca43bea51_5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0.5 min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0.5 min</a:t>
            </a:r>
            <a:endParaRPr/>
          </a:p>
        </p:txBody>
      </p:sp>
      <p:sp>
        <p:nvSpPr>
          <p:cNvPr id="247" name="Google Shape;24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8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0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0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openxmlformats.org/officeDocument/2006/relationships/image" Target="../media/image25.png"/><Relationship Id="rId5" Type="http://schemas.openxmlformats.org/officeDocument/2006/relationships/image" Target="../media/image17.png"/><Relationship Id="rId10" Type="http://schemas.openxmlformats.org/officeDocument/2006/relationships/image" Target="../media/image24.png"/><Relationship Id="rId4" Type="http://schemas.openxmlformats.org/officeDocument/2006/relationships/image" Target="../media/image16.png"/><Relationship Id="rId9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jpg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1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0125" y="4884543"/>
            <a:ext cx="3810000" cy="78283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/>
        </p:nvSpPr>
        <p:spPr>
          <a:xfrm>
            <a:off x="1000125" y="1162645"/>
            <a:ext cx="104298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AE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Final project for Deep Learning for Computer Vision</a:t>
            </a:r>
            <a:endParaRPr>
              <a:solidFill>
                <a:srgbClr val="FFAE00"/>
              </a:solidFill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1000125" y="1916459"/>
            <a:ext cx="109515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0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REAL-TIME</a:t>
            </a:r>
            <a:endParaRPr sz="5100" b="1" i="0" u="none" strike="noStrike" cap="none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00" b="1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ROCK PAPER SCISSORS</a:t>
            </a:r>
            <a:endParaRPr sz="5100" b="1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1000125" y="4186525"/>
            <a:ext cx="111918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A0A0A0"/>
                </a:solidFill>
                <a:latin typeface="Orbitron"/>
                <a:ea typeface="Orbitron"/>
                <a:cs typeface="Orbitron"/>
                <a:sym typeface="Orbitron"/>
              </a:rPr>
              <a:t>PRESENTED BY THE 💻</a:t>
            </a:r>
            <a:r>
              <a:rPr lang="en-US" sz="240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COMPUTER VISIONARIES✨</a:t>
            </a:r>
            <a:endParaRPr sz="2400" b="1">
              <a:solidFill>
                <a:srgbClr val="00F3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00F3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1000125" y="5256025"/>
            <a:ext cx="51969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D0D0D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Parsa Bakhtiari, Gaia Iori, Ilia Koldyshev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3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3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62312" y="1959917"/>
            <a:ext cx="5715000" cy="2938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3" descr="image.png"/>
          <p:cNvPicPr preferRelativeResize="0"/>
          <p:nvPr/>
        </p:nvPicPr>
        <p:blipFill rotWithShape="1">
          <a:blip r:embed="rId5">
            <a:alphaModFix amt="70000"/>
          </a:blip>
          <a:srcRect/>
          <a:stretch/>
        </p:blipFill>
        <p:spPr>
          <a:xfrm>
            <a:off x="3517013" y="3826150"/>
            <a:ext cx="5205574" cy="16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3"/>
          <p:cNvSpPr txBox="1"/>
          <p:nvPr/>
        </p:nvSpPr>
        <p:spPr>
          <a:xfrm>
            <a:off x="3544490" y="2692003"/>
            <a:ext cx="5150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LIVE </a:t>
            </a:r>
            <a:r>
              <a:rPr lang="en-US" sz="3150" b="1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GAME </a:t>
            </a:r>
            <a:r>
              <a:rPr lang="en-US" sz="3150" b="1" i="0" u="none" strike="noStrike" cap="none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ANALYSIS</a:t>
            </a:r>
            <a:endParaRPr/>
          </a:p>
        </p:txBody>
      </p:sp>
      <p:sp>
        <p:nvSpPr>
          <p:cNvPr id="282" name="Google Shape;282;p23"/>
          <p:cNvSpPr txBox="1"/>
          <p:nvPr/>
        </p:nvSpPr>
        <p:spPr>
          <a:xfrm>
            <a:off x="3544500" y="3473050"/>
            <a:ext cx="51507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AE00"/>
                </a:solidFill>
                <a:latin typeface="Orbitron"/>
                <a:ea typeface="Orbitron"/>
                <a:cs typeface="Orbitron"/>
                <a:sym typeface="Orbitron"/>
              </a:rPr>
              <a:t>NOW PLAYING</a:t>
            </a:r>
            <a:r>
              <a:rPr lang="en-US" sz="1700" b="0" i="0" u="none" strike="noStrike" cap="none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: </a:t>
            </a:r>
            <a:r>
              <a:rPr lang="en-US" sz="1700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ROCK PAPER SCISSORS</a:t>
            </a:r>
            <a:endParaRPr sz="1700"/>
          </a:p>
        </p:txBody>
      </p:sp>
      <p:sp>
        <p:nvSpPr>
          <p:cNvPr id="283" name="Google Shape;283;p23"/>
          <p:cNvSpPr txBox="1"/>
          <p:nvPr/>
        </p:nvSpPr>
        <p:spPr>
          <a:xfrm>
            <a:off x="3662362" y="4177903"/>
            <a:ext cx="49149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666666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LOADING THE VIDEO DEMONSTRATION</a:t>
            </a:r>
            <a:endParaRPr/>
          </a:p>
        </p:txBody>
      </p:sp>
      <p:sp>
        <p:nvSpPr>
          <p:cNvPr id="284" name="Google Shape;284;p23"/>
          <p:cNvSpPr/>
          <p:nvPr/>
        </p:nvSpPr>
        <p:spPr>
          <a:xfrm>
            <a:off x="3544450" y="3866649"/>
            <a:ext cx="5150700" cy="95100"/>
          </a:xfrm>
          <a:prstGeom prst="roundRect">
            <a:avLst>
              <a:gd name="adj" fmla="val 16667"/>
            </a:avLst>
          </a:prstGeom>
          <a:solidFill>
            <a:srgbClr val="00F3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4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example2">
            <a:hlinkClick r:id="" action="ppaction://media"/>
            <a:extLst>
              <a:ext uri="{FF2B5EF4-FFF2-40B4-BE49-F238E27FC236}">
                <a16:creationId xmlns:a16="http://schemas.microsoft.com/office/drawing/2014/main" id="{45E62D10-7FF4-1778-7CAF-4D1E73A3FE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21160" y="399591"/>
            <a:ext cx="7549680" cy="6058818"/>
          </a:xfrm>
          <a:prstGeom prst="rect">
            <a:avLst/>
          </a:prstGeom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5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5"/>
          <p:cNvSpPr txBox="1"/>
          <p:nvPr/>
        </p:nvSpPr>
        <p:spPr>
          <a:xfrm>
            <a:off x="809625" y="903535"/>
            <a:ext cx="11151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MISSION ACCOMPLISHED </a:t>
            </a:r>
            <a:r>
              <a:rPr lang="en-US" sz="315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&amp; NEXT STEPS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7" name="Google Shape;297;p25"/>
          <p:cNvSpPr/>
          <p:nvPr/>
        </p:nvSpPr>
        <p:spPr>
          <a:xfrm>
            <a:off x="809625" y="1494085"/>
            <a:ext cx="10620375" cy="952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5"/>
          <p:cNvSpPr txBox="1"/>
          <p:nvPr/>
        </p:nvSpPr>
        <p:spPr>
          <a:xfrm>
            <a:off x="809663" y="1674492"/>
            <a:ext cx="63309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CURRENT STATE</a:t>
            </a:r>
            <a:endParaRPr/>
          </a:p>
        </p:txBody>
      </p:sp>
      <p:sp>
        <p:nvSpPr>
          <p:cNvPr id="299" name="Google Shape;299;p25"/>
          <p:cNvSpPr txBox="1"/>
          <p:nvPr/>
        </p:nvSpPr>
        <p:spPr>
          <a:xfrm>
            <a:off x="809663" y="2095750"/>
            <a:ext cx="10620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Successfully built the pipeline from raw videos to deep learning model that understands the timing of the game.</a:t>
            </a:r>
            <a:endParaRPr sz="18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00" name="Google Shape;300;p25"/>
          <p:cNvSpPr txBox="1"/>
          <p:nvPr/>
        </p:nvSpPr>
        <p:spPr>
          <a:xfrm>
            <a:off x="809663" y="4657966"/>
            <a:ext cx="63309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PATCH NOTES (FUTURE)</a:t>
            </a:r>
            <a:endParaRPr/>
          </a:p>
        </p:txBody>
      </p:sp>
      <p:sp>
        <p:nvSpPr>
          <p:cNvPr id="301" name="Google Shape;301;p25"/>
          <p:cNvSpPr txBox="1"/>
          <p:nvPr/>
        </p:nvSpPr>
        <p:spPr>
          <a:xfrm>
            <a:off x="809625" y="5363915"/>
            <a:ext cx="94545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6675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[ ] Adaptive Difficulty and Speed: "Model learns specific opponent's patterns over multiple rounds."</a:t>
            </a:r>
            <a:endParaRPr dirty="0"/>
          </a:p>
        </p:txBody>
      </p:sp>
      <p:sp>
        <p:nvSpPr>
          <p:cNvPr id="302" name="Google Shape;302;p25"/>
          <p:cNvSpPr txBox="1"/>
          <p:nvPr/>
        </p:nvSpPr>
        <p:spPr>
          <a:xfrm>
            <a:off x="809625" y="4982330"/>
            <a:ext cx="56484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6675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[ ] </a:t>
            </a:r>
            <a:r>
              <a:rPr lang="en-US" sz="1800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Train</a:t>
            </a:r>
            <a:r>
              <a:rPr lang="en-US" sz="1800" b="0" i="0" u="none" strike="noStrike" cap="none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: </a:t>
            </a:r>
            <a:r>
              <a:rPr lang="en-US" sz="1800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obtain more d</a:t>
            </a:r>
            <a:r>
              <a:rPr lang="en-US" sz="1800" b="0" i="0" u="none" strike="noStrike" cap="none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iverse </a:t>
            </a:r>
            <a:r>
              <a:rPr lang="en-US" sz="1800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e</a:t>
            </a:r>
            <a:r>
              <a:rPr lang="en-US" sz="1800" b="0" i="0" u="none" strike="noStrike" cap="none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nvironment </a:t>
            </a:r>
            <a:r>
              <a:rPr lang="en-US" sz="1800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d</a:t>
            </a:r>
            <a:r>
              <a:rPr lang="en-US" sz="1800" b="0" i="0" u="none" strike="noStrike" cap="none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ataset </a:t>
            </a:r>
            <a:endParaRPr dirty="0"/>
          </a:p>
        </p:txBody>
      </p:sp>
      <p:sp>
        <p:nvSpPr>
          <p:cNvPr id="303" name="Google Shape;303;p25"/>
          <p:cNvSpPr txBox="1"/>
          <p:nvPr/>
        </p:nvSpPr>
        <p:spPr>
          <a:xfrm>
            <a:off x="809663" y="2668830"/>
            <a:ext cx="63309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ENGINEERING TRICKS</a:t>
            </a:r>
            <a:endParaRPr/>
          </a:p>
        </p:txBody>
      </p:sp>
      <p:sp>
        <p:nvSpPr>
          <p:cNvPr id="304" name="Google Shape;304;p25"/>
          <p:cNvSpPr txBox="1"/>
          <p:nvPr/>
        </p:nvSpPr>
        <p:spPr>
          <a:xfrm>
            <a:off x="809663" y="2997200"/>
            <a:ext cx="10620300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0D0D0"/>
              </a:buClr>
              <a:buSzPts val="1800"/>
              <a:buFont typeface="Rajdhani"/>
              <a:buChar char="●"/>
            </a:pPr>
            <a:r>
              <a:rPr lang="en-US" sz="1800" dirty="0" err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MediaPipe</a:t>
            </a:r>
            <a:r>
              <a:rPr lang="en-US" sz="1800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Integration: "Added skeletal tracking for robust hand detection (Rock vs. Background) and cheat detection."</a:t>
            </a:r>
            <a:endParaRPr sz="1800" dirty="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marL="4572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0D0D0"/>
              </a:buClr>
              <a:buSzPts val="1800"/>
              <a:buFont typeface="Rajdhani"/>
              <a:buChar char="●"/>
            </a:pPr>
            <a:r>
              <a:rPr lang="en-US" sz="1800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Cognitive Timing: "Prediction triggers at 3.8s (200ms pre-GO) to exploit human reaction time."</a:t>
            </a:r>
            <a:endParaRPr sz="1800" dirty="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marL="4572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0D0D0"/>
              </a:buClr>
              <a:buSzPts val="1800"/>
              <a:buFont typeface="Rajdhani"/>
              <a:buChar char="●"/>
            </a:pPr>
            <a:r>
              <a:rPr lang="en-US" sz="1800" dirty="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Stream Processing: "Rolling buffer of 64 frames (Zero Lag) vs. </a:t>
            </a:r>
            <a:r>
              <a:rPr lang="en-US" sz="18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Batch Processing"</a:t>
            </a:r>
            <a:endParaRPr sz="18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05" name="Google Shape;305;p25"/>
          <p:cNvSpPr txBox="1"/>
          <p:nvPr/>
        </p:nvSpPr>
        <p:spPr>
          <a:xfrm>
            <a:off x="809663" y="5745500"/>
            <a:ext cx="87261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6675" tIns="0" rIns="0" bIns="0" anchor="t" anchorCtr="0">
            <a:sp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[ ] Multi-Gesture Support: "Expand to Lizard/Spock or other hand signs."</a:t>
            </a:r>
            <a:endParaRPr sz="18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9625" y="3174950"/>
            <a:ext cx="3413075" cy="2375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13200" y="3174950"/>
            <a:ext cx="3413075" cy="2375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016775" y="3174950"/>
            <a:ext cx="3413075" cy="237529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/>
        </p:nvSpPr>
        <p:spPr>
          <a:xfrm>
            <a:off x="809625" y="903535"/>
            <a:ext cx="11151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MISSION </a:t>
            </a:r>
            <a:r>
              <a:rPr lang="en-US" sz="3150" b="1" i="0" u="none" strike="noStrike" cap="none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OBJECTIVE</a:t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809625" y="1494085"/>
            <a:ext cx="10620300" cy="9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1000125" y="2153989"/>
            <a:ext cx="104298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Create an AI that </a:t>
            </a:r>
            <a:r>
              <a:rPr lang="en-US" sz="1800">
                <a:solidFill>
                  <a:srgbClr val="00F3FF"/>
                </a:solidFill>
                <a:latin typeface="Rajdhani"/>
                <a:ea typeface="Rajdhani"/>
                <a:cs typeface="Rajdhani"/>
                <a:sym typeface="Rajdhani"/>
              </a:rPr>
              <a:t>reads human intention</a:t>
            </a:r>
            <a:r>
              <a:rPr lang="en-US" sz="18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. The goal is to build an agent for Rock-Paper-Scissors that recognises the gestures and predicts the opponent's move </a:t>
            </a:r>
            <a:r>
              <a:rPr lang="en-US" sz="1800">
                <a:solidFill>
                  <a:srgbClr val="00F3FF"/>
                </a:solidFill>
                <a:latin typeface="Rajdhani"/>
                <a:ea typeface="Rajdhani"/>
                <a:cs typeface="Rajdhani"/>
                <a:sym typeface="Rajdhani"/>
              </a:rPr>
              <a:t>before it happens</a:t>
            </a:r>
            <a:r>
              <a:rPr lang="en-US" sz="18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 and </a:t>
            </a:r>
            <a:r>
              <a:rPr lang="en-US" sz="1800">
                <a:solidFill>
                  <a:srgbClr val="00F3FF"/>
                </a:solidFill>
                <a:latin typeface="Rajdhani"/>
                <a:ea typeface="Rajdhani"/>
                <a:cs typeface="Rajdhani"/>
                <a:sym typeface="Rajdhani"/>
              </a:rPr>
              <a:t>wins 100%</a:t>
            </a:r>
            <a:r>
              <a:rPr lang="en-US" sz="18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 of the time.</a:t>
            </a:r>
            <a:endParaRPr sz="18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809625" y="2153989"/>
            <a:ext cx="19200" cy="639900"/>
          </a:xfrm>
          <a:prstGeom prst="rect">
            <a:avLst/>
          </a:prstGeom>
          <a:solidFill>
            <a:srgbClr val="00F3FF"/>
          </a:solidFill>
          <a:ln>
            <a:noFill/>
          </a:ln>
          <a:effectLst>
            <a:outerShdw blurRad="342900" dist="19050" algn="bl" rotWithShape="0">
              <a:srgbClr val="00F3FF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1658250" y="3469425"/>
            <a:ext cx="2283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TEMPORAL DYNAMICS</a:t>
            </a:r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1080892" y="4168284"/>
            <a:ext cx="28611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A gesture is a process, not a static image. We need to analyze the evolution of the hand movement over time, not just the final shape.</a:t>
            </a:r>
            <a:endParaRPr sz="135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5180497" y="3586613"/>
            <a:ext cx="23697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SPATIAL FOCUS</a:t>
            </a:r>
            <a:endParaRPr/>
          </a:p>
        </p:txBody>
      </p:sp>
      <p:sp>
        <p:nvSpPr>
          <p:cNvPr id="105" name="Google Shape;105;p14"/>
          <p:cNvSpPr txBox="1"/>
          <p:nvPr/>
        </p:nvSpPr>
        <p:spPr>
          <a:xfrm>
            <a:off x="4689175" y="4133213"/>
            <a:ext cx="28611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The input contains noise (face, background, clothes). We must detect, track, and crop the hand in real-time to feed the model purely relevant data.</a:t>
            </a:r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8765325" y="3480075"/>
            <a:ext cx="2449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PRE-EMPTIVE PREDICTION</a:t>
            </a:r>
            <a:endParaRPr/>
          </a:p>
        </p:txBody>
      </p:sp>
      <p:sp>
        <p:nvSpPr>
          <p:cNvPr id="107" name="Google Shape;107;p14"/>
          <p:cNvSpPr txBox="1"/>
          <p:nvPr/>
        </p:nvSpPr>
        <p:spPr>
          <a:xfrm>
            <a:off x="8312100" y="4165125"/>
            <a:ext cx="28611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Standard recognition is too slow. The agent must infer the gesture during the 'wind-up' phase (early timestamps) to react faster than human perception</a:t>
            </a:r>
            <a:endParaRPr/>
          </a:p>
        </p:txBody>
      </p:sp>
      <p:pic>
        <p:nvPicPr>
          <p:cNvPr id="108" name="Google Shape;108;p14" descr="image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80900" y="3583542"/>
            <a:ext cx="413079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4" descr="image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03625" y="3562275"/>
            <a:ext cx="34290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4" descr="image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312050" y="3594188"/>
            <a:ext cx="304800" cy="34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5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813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5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52600" y="2060075"/>
            <a:ext cx="4487550" cy="26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5"/>
          <p:cNvSpPr txBox="1"/>
          <p:nvPr/>
        </p:nvSpPr>
        <p:spPr>
          <a:xfrm>
            <a:off x="809625" y="903535"/>
            <a:ext cx="11151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DATA </a:t>
            </a:r>
            <a:r>
              <a:rPr lang="en-US" sz="315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COLLECTION</a:t>
            </a:r>
            <a:endParaRPr/>
          </a:p>
        </p:txBody>
      </p:sp>
      <p:sp>
        <p:nvSpPr>
          <p:cNvPr id="118" name="Google Shape;118;p15"/>
          <p:cNvSpPr/>
          <p:nvPr/>
        </p:nvSpPr>
        <p:spPr>
          <a:xfrm>
            <a:off x="809625" y="1494085"/>
            <a:ext cx="10620375" cy="952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809638" y="4529876"/>
            <a:ext cx="60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666666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&gt; EXECUTING SCRIPT: Video2frames.ipynb...</a:t>
            </a:r>
            <a:b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rgbClr val="666666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&gt; STATUS: COMPLETE</a:t>
            </a:r>
            <a:endParaRPr/>
          </a:p>
        </p:txBody>
      </p:sp>
      <p:grpSp>
        <p:nvGrpSpPr>
          <p:cNvPr id="120" name="Google Shape;120;p15"/>
          <p:cNvGrpSpPr/>
          <p:nvPr/>
        </p:nvGrpSpPr>
        <p:grpSpPr>
          <a:xfrm>
            <a:off x="809588" y="2078535"/>
            <a:ext cx="6029400" cy="277200"/>
            <a:chOff x="809588" y="2078535"/>
            <a:chExt cx="6029400" cy="277200"/>
          </a:xfrm>
        </p:grpSpPr>
        <p:sp>
          <p:nvSpPr>
            <p:cNvPr id="121" name="Google Shape;121;p15"/>
            <p:cNvSpPr txBox="1"/>
            <p:nvPr/>
          </p:nvSpPr>
          <p:spPr>
            <a:xfrm>
              <a:off x="809588" y="2078535"/>
              <a:ext cx="60294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955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SOURCE:</a:t>
              </a:r>
              <a:r>
                <a:rPr lang="en-US" sz="1800" b="0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 Raw video sessions</a:t>
              </a:r>
              <a:r>
                <a:rPr lang="en-US" sz="1800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 of RPS gesture performance.</a:t>
              </a:r>
              <a:endParaRPr/>
            </a:p>
          </p:txBody>
        </p:sp>
        <p:pic>
          <p:nvPicPr>
            <p:cNvPr id="122" name="Google Shape;122;p15" descr="image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09588" y="2097585"/>
              <a:ext cx="114300" cy="228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3" name="Google Shape;123;p15"/>
          <p:cNvGrpSpPr/>
          <p:nvPr/>
        </p:nvGrpSpPr>
        <p:grpSpPr>
          <a:xfrm>
            <a:off x="809588" y="2568800"/>
            <a:ext cx="6029400" cy="277200"/>
            <a:chOff x="809588" y="2589015"/>
            <a:chExt cx="6029400" cy="277200"/>
          </a:xfrm>
        </p:grpSpPr>
        <p:sp>
          <p:nvSpPr>
            <p:cNvPr id="124" name="Google Shape;124;p15"/>
            <p:cNvSpPr txBox="1"/>
            <p:nvPr/>
          </p:nvSpPr>
          <p:spPr>
            <a:xfrm>
              <a:off x="809588" y="2589015"/>
              <a:ext cx="60294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955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PROCESS:</a:t>
              </a:r>
              <a:r>
                <a:rPr lang="en-US" sz="1800" b="0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 </a:t>
              </a:r>
              <a:r>
                <a:rPr lang="en-US" sz="1800" b="0" i="0" u="none" strike="noStrike" cap="none">
                  <a:solidFill>
                    <a:srgbClr val="00F3FF"/>
                  </a:solidFill>
                  <a:latin typeface="Rajdhani"/>
                  <a:ea typeface="Rajdhani"/>
                  <a:cs typeface="Rajdhani"/>
                  <a:sym typeface="Rajdhani"/>
                </a:rPr>
                <a:t>ffmpeg </a:t>
              </a:r>
              <a:r>
                <a:rPr lang="en-US" sz="1800" b="0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used </a:t>
              </a:r>
              <a:r>
                <a:rPr lang="en-US" sz="1800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to parse the videos.</a:t>
              </a:r>
              <a:endParaRPr/>
            </a:p>
          </p:txBody>
        </p:sp>
        <p:pic>
          <p:nvPicPr>
            <p:cNvPr id="125" name="Google Shape;125;p15" descr="image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09588" y="2617590"/>
              <a:ext cx="114300" cy="228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6" name="Google Shape;126;p15"/>
          <p:cNvGrpSpPr/>
          <p:nvPr/>
        </p:nvGrpSpPr>
        <p:grpSpPr>
          <a:xfrm>
            <a:off x="809588" y="3059066"/>
            <a:ext cx="6029400" cy="277200"/>
            <a:chOff x="809588" y="3109021"/>
            <a:chExt cx="6029400" cy="277200"/>
          </a:xfrm>
        </p:grpSpPr>
        <p:sp>
          <p:nvSpPr>
            <p:cNvPr id="127" name="Google Shape;127;p15"/>
            <p:cNvSpPr txBox="1"/>
            <p:nvPr/>
          </p:nvSpPr>
          <p:spPr>
            <a:xfrm>
              <a:off x="809588" y="3109021"/>
              <a:ext cx="60294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955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AUDIO</a:t>
              </a:r>
              <a:r>
                <a:rPr lang="en-US" sz="1800" b="1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:</a:t>
              </a:r>
              <a:r>
                <a:rPr lang="en-US" sz="1800" b="0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 </a:t>
              </a:r>
              <a:r>
                <a:rPr lang="en-US" sz="1800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Removed audio from all videos.</a:t>
              </a:r>
              <a:endParaRPr/>
            </a:p>
          </p:txBody>
        </p:sp>
        <p:pic>
          <p:nvPicPr>
            <p:cNvPr id="128" name="Google Shape;128;p15" descr="image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09588" y="3128071"/>
              <a:ext cx="114300" cy="228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9" name="Google Shape;129;p15"/>
          <p:cNvGrpSpPr/>
          <p:nvPr/>
        </p:nvGrpSpPr>
        <p:grpSpPr>
          <a:xfrm>
            <a:off x="809588" y="3549331"/>
            <a:ext cx="6029400" cy="277200"/>
            <a:chOff x="809588" y="3618521"/>
            <a:chExt cx="6029400" cy="277200"/>
          </a:xfrm>
        </p:grpSpPr>
        <p:sp>
          <p:nvSpPr>
            <p:cNvPr id="130" name="Google Shape;130;p15"/>
            <p:cNvSpPr txBox="1"/>
            <p:nvPr/>
          </p:nvSpPr>
          <p:spPr>
            <a:xfrm>
              <a:off x="809588" y="3618521"/>
              <a:ext cx="60294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955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FRAMES</a:t>
              </a:r>
              <a:r>
                <a:rPr lang="en-US" sz="1800" b="1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:</a:t>
              </a:r>
              <a:r>
                <a:rPr lang="en-US" sz="1800" b="0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 </a:t>
              </a:r>
              <a:r>
                <a:rPr lang="en-US" sz="1800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Every 20/30 fps extracted a frame</a:t>
              </a:r>
              <a:endParaRPr/>
            </a:p>
          </p:txBody>
        </p:sp>
        <p:pic>
          <p:nvPicPr>
            <p:cNvPr id="131" name="Google Shape;131;p15" descr="image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09588" y="3637571"/>
              <a:ext cx="114300" cy="228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2" name="Google Shape;132;p15"/>
          <p:cNvGrpSpPr/>
          <p:nvPr/>
        </p:nvGrpSpPr>
        <p:grpSpPr>
          <a:xfrm>
            <a:off x="809588" y="4039596"/>
            <a:ext cx="6029400" cy="277200"/>
            <a:chOff x="809588" y="4039596"/>
            <a:chExt cx="6029400" cy="277200"/>
          </a:xfrm>
        </p:grpSpPr>
        <p:sp>
          <p:nvSpPr>
            <p:cNvPr id="133" name="Google Shape;133;p15"/>
            <p:cNvSpPr txBox="1"/>
            <p:nvPr/>
          </p:nvSpPr>
          <p:spPr>
            <a:xfrm>
              <a:off x="809588" y="4039596"/>
              <a:ext cx="60294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955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OUTPUT:</a:t>
              </a:r>
              <a:r>
                <a:rPr lang="en-US" sz="1800" b="0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 Labeled frame</a:t>
              </a:r>
              <a:r>
                <a:rPr lang="en-US" sz="1800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 dataset </a:t>
              </a:r>
              <a:r>
                <a:rPr lang="en-US" sz="1800" b="0" i="0" u="none" strike="noStrike" cap="none">
                  <a:solidFill>
                    <a:srgbClr val="D0D0D0"/>
                  </a:solidFill>
                  <a:latin typeface="Rajdhani"/>
                  <a:ea typeface="Rajdhani"/>
                  <a:cs typeface="Rajdhani"/>
                  <a:sym typeface="Rajdhani"/>
                </a:rPr>
                <a:t>(Rock/Paper/Scissor).</a:t>
              </a:r>
              <a:endParaRPr/>
            </a:p>
          </p:txBody>
        </p:sp>
        <p:pic>
          <p:nvPicPr>
            <p:cNvPr id="134" name="Google Shape;134;p15" descr="image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09588" y="4058646"/>
              <a:ext cx="114300" cy="228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5" name="Google Shape;135;p15"/>
          <p:cNvGrpSpPr/>
          <p:nvPr/>
        </p:nvGrpSpPr>
        <p:grpSpPr>
          <a:xfrm>
            <a:off x="742950" y="5339450"/>
            <a:ext cx="10701450" cy="511800"/>
            <a:chOff x="742950" y="5339450"/>
            <a:chExt cx="10701450" cy="511800"/>
          </a:xfrm>
        </p:grpSpPr>
        <p:sp>
          <p:nvSpPr>
            <p:cNvPr id="136" name="Google Shape;136;p15"/>
            <p:cNvSpPr/>
            <p:nvPr/>
          </p:nvSpPr>
          <p:spPr>
            <a:xfrm>
              <a:off x="747600" y="5346300"/>
              <a:ext cx="10696800" cy="504900"/>
            </a:xfrm>
            <a:prstGeom prst="rect">
              <a:avLst/>
            </a:prstGeom>
            <a:solidFill>
              <a:srgbClr val="9D6C04">
                <a:alpha val="1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7" name="Google Shape;137;p15" descr="image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945736" y="5468250"/>
              <a:ext cx="233082" cy="247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15"/>
            <p:cNvSpPr/>
            <p:nvPr/>
          </p:nvSpPr>
          <p:spPr>
            <a:xfrm>
              <a:off x="742950" y="5339450"/>
              <a:ext cx="66600" cy="511800"/>
            </a:xfrm>
            <a:prstGeom prst="rect">
              <a:avLst/>
            </a:prstGeom>
            <a:solidFill>
              <a:srgbClr val="FFA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9" name="Google Shape;139;p15"/>
          <p:cNvSpPr txBox="1"/>
          <p:nvPr/>
        </p:nvSpPr>
        <p:spPr>
          <a:xfrm>
            <a:off x="1332400" y="5410700"/>
            <a:ext cx="9759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200" b="1">
                <a:solidFill>
                  <a:srgbClr val="D0D0D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DATA AUDIT: the gestures aren’t defined enough. Extra data engineering needed.</a:t>
            </a:r>
            <a:endParaRPr>
              <a:solidFill>
                <a:srgbClr val="D0D0D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example">
            <a:hlinkClick r:id="" action="ppaction://media"/>
            <a:extLst>
              <a:ext uri="{FF2B5EF4-FFF2-40B4-BE49-F238E27FC236}">
                <a16:creationId xmlns:a16="http://schemas.microsoft.com/office/drawing/2014/main" id="{CA26B064-BF33-46ED-A9A7-EFEEEC59AC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194703" y="2071110"/>
            <a:ext cx="4491413" cy="2542559"/>
          </a:xfrm>
          <a:prstGeom prst="rect">
            <a:avLst/>
          </a:prstGeom>
          <a:effectLst>
            <a:outerShdw blurRad="63500" sx="102000" sy="102000" algn="ctr" rotWithShape="0">
              <a:srgbClr val="00F3FF">
                <a:alpha val="77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6" descr="image.png"/>
          <p:cNvPicPr preferRelativeResize="0"/>
          <p:nvPr/>
        </p:nvPicPr>
        <p:blipFill rotWithShape="1">
          <a:blip r:embed="rId3">
            <a:alphaModFix/>
          </a:blip>
          <a:srcRect t="37616" r="62500"/>
          <a:stretch/>
        </p:blipFill>
        <p:spPr>
          <a:xfrm>
            <a:off x="7579325" y="0"/>
            <a:ext cx="4572000" cy="427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6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6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2000" y="5532685"/>
            <a:ext cx="4572000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6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7788426" cy="709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6"/>
          <p:cNvSpPr txBox="1"/>
          <p:nvPr/>
        </p:nvSpPr>
        <p:spPr>
          <a:xfrm>
            <a:off x="762000" y="434625"/>
            <a:ext cx="5416500" cy="14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DATA </a:t>
            </a:r>
            <a:br>
              <a:rPr lang="en-US" sz="315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</a:br>
            <a:r>
              <a:rPr lang="en-US" sz="315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PREPROCESSING</a:t>
            </a:r>
            <a:endParaRPr sz="3150" b="1">
              <a:solidFill>
                <a:srgbClr val="00F3FF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15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PROTOCOLS</a:t>
            </a:r>
            <a:endParaRPr sz="3150" b="1">
              <a:solidFill>
                <a:srgbClr val="00F3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50" name="Google Shape;150;p16"/>
          <p:cNvSpPr/>
          <p:nvPr/>
        </p:nvSpPr>
        <p:spPr>
          <a:xfrm rot="10800000" flipH="1">
            <a:off x="762000" y="2155600"/>
            <a:ext cx="6129900" cy="243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6"/>
          <p:cNvSpPr txBox="1"/>
          <p:nvPr/>
        </p:nvSpPr>
        <p:spPr>
          <a:xfrm>
            <a:off x="762000" y="2777050"/>
            <a:ext cx="53361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PROTOCOL 1: DETECTION</a:t>
            </a:r>
            <a:endParaRPr/>
          </a:p>
        </p:txBody>
      </p:sp>
      <p:sp>
        <p:nvSpPr>
          <p:cNvPr id="152" name="Google Shape;152;p16"/>
          <p:cNvSpPr txBox="1"/>
          <p:nvPr/>
        </p:nvSpPr>
        <p:spPr>
          <a:xfrm>
            <a:off x="762000" y="3168750"/>
            <a:ext cx="6129900" cy="9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Roboflow API: </a:t>
            </a:r>
            <a:r>
              <a:rPr lang="en-US" sz="1500" b="0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integrat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ed</a:t>
            </a:r>
            <a:r>
              <a:rPr lang="en-US" sz="1500" b="0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to locate </a:t>
            </a:r>
            <a:r>
              <a:rPr lang="en-US" sz="1500" b="0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bounding box 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containing the hand</a:t>
            </a:r>
            <a:r>
              <a:rPr lang="en-US" sz="1500" b="0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.</a:t>
            </a:r>
            <a:endParaRPr sz="1500" b="0" i="0" u="none" strike="noStrike" cap="none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Phase I: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Implemented a "Static Hold", which assumed the hand was stationary.</a:t>
            </a:r>
            <a:endParaRPr sz="11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 b="1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3" name="Google Shape;153;p16"/>
          <p:cNvSpPr txBox="1"/>
          <p:nvPr/>
        </p:nvSpPr>
        <p:spPr>
          <a:xfrm>
            <a:off x="762000" y="4238648"/>
            <a:ext cx="48006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PROTOCOL 2: TRACKING</a:t>
            </a:r>
            <a:endParaRPr/>
          </a:p>
        </p:txBody>
      </p:sp>
      <p:sp>
        <p:nvSpPr>
          <p:cNvPr id="154" name="Google Shape;154;p16"/>
          <p:cNvSpPr txBox="1"/>
          <p:nvPr/>
        </p:nvSpPr>
        <p:spPr>
          <a:xfrm>
            <a:off x="762000" y="4714888"/>
            <a:ext cx="6129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Velocity Smoothing:</a:t>
            </a:r>
            <a:r>
              <a:rPr lang="en-US" sz="1500" b="0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Predictive positioning during flicker.</a:t>
            </a:r>
            <a:endParaRPr/>
          </a:p>
        </p:txBody>
      </p:sp>
      <p:sp>
        <p:nvSpPr>
          <p:cNvPr id="155" name="Google Shape;155;p16"/>
          <p:cNvSpPr txBox="1"/>
          <p:nvPr/>
        </p:nvSpPr>
        <p:spPr>
          <a:xfrm>
            <a:off x="762000" y="5063563"/>
            <a:ext cx="6129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Phase II</a:t>
            </a:r>
            <a:r>
              <a:rPr lang="en-US" sz="1500" b="1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:</a:t>
            </a: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Linear Extrapolation using velocity vectors.</a:t>
            </a:r>
            <a:endParaRPr sz="15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56" name="Google Shape;156;p16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000" y="5856535"/>
            <a:ext cx="152400" cy="15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6"/>
          <p:cNvSpPr txBox="1"/>
          <p:nvPr/>
        </p:nvSpPr>
        <p:spPr>
          <a:xfrm>
            <a:off x="761988" y="6008926"/>
            <a:ext cx="60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666666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&gt; EXECUTING SCRIPT: </a:t>
            </a:r>
            <a:r>
              <a:rPr lang="en-US" sz="1200">
                <a:solidFill>
                  <a:srgbClr val="666666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data_splitting.py </a:t>
            </a:r>
            <a:r>
              <a:rPr lang="en-US" sz="1200" b="0" i="0" u="none" strike="noStrike" cap="none">
                <a:solidFill>
                  <a:srgbClr val="666666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...</a:t>
            </a:r>
            <a:b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rgbClr val="666666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&gt; STATUS: COMPLETE</a:t>
            </a:r>
            <a:endParaRPr/>
          </a:p>
        </p:txBody>
      </p:sp>
      <p:sp>
        <p:nvSpPr>
          <p:cNvPr id="158" name="Google Shape;158;p16"/>
          <p:cNvSpPr txBox="1"/>
          <p:nvPr/>
        </p:nvSpPr>
        <p:spPr>
          <a:xfrm>
            <a:off x="762000" y="2331075"/>
            <a:ext cx="6129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Problem</a:t>
            </a:r>
            <a:r>
              <a:rPr lang="en-US" sz="1500" b="1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:</a:t>
            </a:r>
            <a:r>
              <a:rPr lang="en-US" sz="1500" b="0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the gesture is a small part of the frames</a:t>
            </a:r>
            <a:r>
              <a:rPr lang="en-US" sz="1500" b="0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.</a:t>
            </a:r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762000" y="5536250"/>
            <a:ext cx="6129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0F3FF"/>
                </a:solidFill>
                <a:latin typeface="Rajdhani"/>
                <a:ea typeface="Rajdhani"/>
                <a:cs typeface="Rajdhani"/>
                <a:sym typeface="Rajdhani"/>
              </a:rPr>
              <a:t>Output</a:t>
            </a:r>
            <a:r>
              <a:rPr lang="en-US" sz="1500" b="1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:</a:t>
            </a:r>
            <a:r>
              <a:rPr lang="en-US" sz="1500" b="0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tightly cropped, centered sequences of hands.</a:t>
            </a:r>
            <a:endParaRPr/>
          </a:p>
        </p:txBody>
      </p:sp>
      <p:pic>
        <p:nvPicPr>
          <p:cNvPr id="160" name="Google Shape;16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79325" y="1038750"/>
            <a:ext cx="3320749" cy="2507019"/>
          </a:xfrm>
          <a:prstGeom prst="rect">
            <a:avLst/>
          </a:prstGeom>
          <a:noFill/>
          <a:ln w="26400" cap="flat" cmpd="sng">
            <a:solidFill>
              <a:srgbClr val="00F3FF"/>
            </a:solidFill>
            <a:prstDash val="solid"/>
            <a:round/>
            <a:headEnd type="none" w="sm" len="sm"/>
            <a:tailEnd type="none" w="sm" len="sm"/>
          </a:ln>
          <a:effectLst>
            <a:outerShdw blurRad="580643" dist="17595" dir="5400000" algn="bl" rotWithShape="0">
              <a:srgbClr val="00F3FF">
                <a:alpha val="50000"/>
              </a:srgbClr>
            </a:outerShdw>
          </a:effectLst>
        </p:spPr>
      </p:pic>
      <p:pic>
        <p:nvPicPr>
          <p:cNvPr id="161" name="Google Shape;161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86187" y="3871207"/>
            <a:ext cx="2507018" cy="2507018"/>
          </a:xfrm>
          <a:prstGeom prst="rect">
            <a:avLst/>
          </a:prstGeom>
          <a:noFill/>
          <a:ln w="26400" cap="flat" cmpd="sng">
            <a:solidFill>
              <a:srgbClr val="00F3FF"/>
            </a:solidFill>
            <a:prstDash val="solid"/>
            <a:round/>
            <a:headEnd type="none" w="sm" len="sm"/>
            <a:tailEnd type="none" w="sm" len="sm"/>
          </a:ln>
          <a:effectLst>
            <a:outerShdw blurRad="580643" dist="17595" dir="5400000" algn="bl" rotWithShape="0">
              <a:srgbClr val="00F3FF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7" descr="image.png"/>
          <p:cNvPicPr preferRelativeResize="0"/>
          <p:nvPr/>
        </p:nvPicPr>
        <p:blipFill rotWithShape="1">
          <a:blip r:embed="rId3">
            <a:alphaModFix/>
          </a:blip>
          <a:srcRect t="37616" r="62500"/>
          <a:stretch/>
        </p:blipFill>
        <p:spPr>
          <a:xfrm>
            <a:off x="7579325" y="0"/>
            <a:ext cx="4572000" cy="427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7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7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2000" y="5532685"/>
            <a:ext cx="4572000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7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7788426" cy="709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7"/>
          <p:cNvSpPr txBox="1"/>
          <p:nvPr/>
        </p:nvSpPr>
        <p:spPr>
          <a:xfrm>
            <a:off x="762000" y="434625"/>
            <a:ext cx="7200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MORE </a:t>
            </a:r>
            <a:r>
              <a:rPr lang="en-US" sz="315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DATA ENGINEERING</a:t>
            </a:r>
            <a:endParaRPr sz="3150" b="1">
              <a:solidFill>
                <a:srgbClr val="00F3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pic>
        <p:nvPicPr>
          <p:cNvPr id="171" name="Google Shape;171;p17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000" y="5856535"/>
            <a:ext cx="152400" cy="15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7"/>
          <p:cNvSpPr txBox="1"/>
          <p:nvPr/>
        </p:nvSpPr>
        <p:spPr>
          <a:xfrm>
            <a:off x="728750" y="5663375"/>
            <a:ext cx="63309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F3FF"/>
                </a:solidFill>
                <a:latin typeface="Rajdhani"/>
                <a:ea typeface="Rajdhani"/>
                <a:cs typeface="Rajdhani"/>
                <a:sym typeface="Rajdhani"/>
              </a:rPr>
              <a:t>Augmentation</a:t>
            </a:r>
            <a:r>
              <a:rPr lang="en-US" sz="18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:  random rotations, horizontal flips, and color jitter</a:t>
            </a:r>
            <a:endParaRPr sz="21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3" name="Google Shape;173;p17"/>
          <p:cNvSpPr/>
          <p:nvPr/>
        </p:nvSpPr>
        <p:spPr>
          <a:xfrm rot="10800000" flipH="1">
            <a:off x="736875" y="964850"/>
            <a:ext cx="10942500" cy="243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7"/>
          <p:cNvSpPr txBox="1"/>
          <p:nvPr/>
        </p:nvSpPr>
        <p:spPr>
          <a:xfrm>
            <a:off x="736875" y="1140323"/>
            <a:ext cx="49851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Problem</a:t>
            </a:r>
            <a:r>
              <a:rPr lang="en-US" sz="1500" b="1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:</a:t>
            </a:r>
            <a:r>
              <a:rPr lang="en-US" sz="1500" b="0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Data 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leakage</a:t>
            </a:r>
            <a:endParaRPr sz="15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5" name="Google Shape;175;p17"/>
          <p:cNvSpPr txBox="1"/>
          <p:nvPr/>
        </p:nvSpPr>
        <p:spPr>
          <a:xfrm>
            <a:off x="686625" y="1599250"/>
            <a:ext cx="53361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PROTOCOL </a:t>
            </a:r>
            <a:r>
              <a:rPr lang="en-US" sz="1800" b="1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3</a:t>
            </a:r>
            <a:r>
              <a:rPr lang="en-US" sz="180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: </a:t>
            </a:r>
            <a:r>
              <a:rPr lang="en-US" sz="1800" b="1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LEAKAGE PREVENTION</a:t>
            </a:r>
            <a:endParaRPr/>
          </a:p>
        </p:txBody>
      </p:sp>
      <p:sp>
        <p:nvSpPr>
          <p:cNvPr id="176" name="Google Shape;176;p17"/>
          <p:cNvSpPr txBox="1"/>
          <p:nvPr/>
        </p:nvSpPr>
        <p:spPr>
          <a:xfrm>
            <a:off x="686625" y="1990950"/>
            <a:ext cx="49851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Video-Level Splitting</a:t>
            </a:r>
            <a:r>
              <a:rPr lang="en-US" sz="1500" b="1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: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Implemented Stratified Video-Level Splitting to group files by Video ID.</a:t>
            </a:r>
            <a:endParaRPr sz="1500" b="0" i="0" u="none" strike="noStrike" cap="none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Phase III: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70% Training, 15% Validation, and a 15% "Black Box" Test Set for unbiased metrics.</a:t>
            </a:r>
            <a:endParaRPr sz="15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7" name="Google Shape;177;p17"/>
          <p:cNvSpPr/>
          <p:nvPr/>
        </p:nvSpPr>
        <p:spPr>
          <a:xfrm rot="10800000" flipH="1">
            <a:off x="686625" y="5588138"/>
            <a:ext cx="6129900" cy="243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7"/>
          <p:cNvSpPr txBox="1"/>
          <p:nvPr/>
        </p:nvSpPr>
        <p:spPr>
          <a:xfrm>
            <a:off x="6272275" y="1143838"/>
            <a:ext cx="51549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Problem</a:t>
            </a:r>
            <a:r>
              <a:rPr lang="en-US" sz="1500" b="1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: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training on YOLO crops but deploying with MediaPipe.</a:t>
            </a:r>
            <a:endParaRPr sz="15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9" name="Google Shape;179;p17"/>
          <p:cNvSpPr txBox="1"/>
          <p:nvPr/>
        </p:nvSpPr>
        <p:spPr>
          <a:xfrm>
            <a:off x="6272275" y="1599238"/>
            <a:ext cx="53361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PROTOCOL </a:t>
            </a:r>
            <a:r>
              <a:rPr lang="en-US" sz="1800" b="1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4</a:t>
            </a:r>
            <a:r>
              <a:rPr lang="en-US" sz="1800" b="1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:</a:t>
            </a:r>
            <a:r>
              <a:rPr lang="en-US" sz="1800" b="1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 PRODUCTION ALIGNMENT</a:t>
            </a:r>
            <a:endParaRPr sz="1800" b="1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80" name="Google Shape;180;p17"/>
          <p:cNvSpPr txBox="1"/>
          <p:nvPr/>
        </p:nvSpPr>
        <p:spPr>
          <a:xfrm>
            <a:off x="6272275" y="1990950"/>
            <a:ext cx="4697400" cy="8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Video-Level Splitting</a:t>
            </a:r>
            <a:r>
              <a:rPr lang="en-US" sz="1500" b="1" i="0" u="none" strike="noStrike" cap="none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:</a:t>
            </a: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Standardized the data generation pipeline to use MediaPipe Hands, ensuring training inputs are geometrically identical to live inference inputs.</a:t>
            </a:r>
            <a:endParaRPr sz="15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81" name="Google Shape;181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6875" y="3484012"/>
            <a:ext cx="1833126" cy="182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015975" y="3484000"/>
            <a:ext cx="1833125" cy="183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297650" y="3482100"/>
            <a:ext cx="1833125" cy="183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579324" y="3484549"/>
            <a:ext cx="1833125" cy="183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9861000" y="3484551"/>
            <a:ext cx="1833125" cy="1836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19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 txBox="1"/>
          <p:nvPr/>
        </p:nvSpPr>
        <p:spPr>
          <a:xfrm>
            <a:off x="809625" y="699492"/>
            <a:ext cx="11151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THE EVOLUTION </a:t>
            </a:r>
            <a:r>
              <a:rPr lang="en-US" sz="315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PIPELINE</a:t>
            </a:r>
            <a:endParaRPr/>
          </a:p>
        </p:txBody>
      </p:sp>
      <p:sp>
        <p:nvSpPr>
          <p:cNvPr id="218" name="Google Shape;218;p19"/>
          <p:cNvSpPr txBox="1"/>
          <p:nvPr/>
        </p:nvSpPr>
        <p:spPr>
          <a:xfrm>
            <a:off x="947975" y="1815600"/>
            <a:ext cx="286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PHASE I: THE 'EYE' (SPATIAL FEATURES)</a:t>
            </a:r>
            <a:endParaRPr/>
          </a:p>
        </p:txBody>
      </p:sp>
      <p:sp>
        <p:nvSpPr>
          <p:cNvPr id="219" name="Google Shape;219;p19"/>
          <p:cNvSpPr txBox="1"/>
          <p:nvPr/>
        </p:nvSpPr>
        <p:spPr>
          <a:xfrm>
            <a:off x="4510350" y="1815600"/>
            <a:ext cx="3015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PHASE II: THE 'BRAIN' (TEMPORAL CONTEXT)</a:t>
            </a:r>
            <a:endParaRPr/>
          </a:p>
        </p:txBody>
      </p:sp>
      <p:sp>
        <p:nvSpPr>
          <p:cNvPr id="220" name="Google Shape;220;p19"/>
          <p:cNvSpPr txBox="1"/>
          <p:nvPr/>
        </p:nvSpPr>
        <p:spPr>
          <a:xfrm>
            <a:off x="8228124" y="1815600"/>
            <a:ext cx="315615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PHASE III: OPTIMIZATION (SOTA PERFORMANCE)</a:t>
            </a:r>
            <a:endParaRPr dirty="0"/>
          </a:p>
        </p:txBody>
      </p:sp>
      <p:sp>
        <p:nvSpPr>
          <p:cNvPr id="221" name="Google Shape;221;p19"/>
          <p:cNvSpPr/>
          <p:nvPr/>
        </p:nvSpPr>
        <p:spPr>
          <a:xfrm>
            <a:off x="3866175" y="1815600"/>
            <a:ext cx="494100" cy="3168300"/>
          </a:xfrm>
          <a:prstGeom prst="chevron">
            <a:avLst>
              <a:gd name="adj" fmla="val 50000"/>
            </a:avLst>
          </a:prstGeom>
          <a:noFill/>
          <a:ln w="38100" cap="flat" cmpd="sng">
            <a:solidFill>
              <a:srgbClr val="00F3FF"/>
            </a:solidFill>
            <a:prstDash val="solid"/>
            <a:round/>
            <a:headEnd type="none" w="sm" len="sm"/>
            <a:tailEnd type="none" w="sm" len="sm"/>
          </a:ln>
          <a:effectLst>
            <a:outerShdw blurRad="357188" algn="bl" rotWithShape="0">
              <a:srgbClr val="00F3FF">
                <a:alpha val="6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19"/>
          <p:cNvSpPr/>
          <p:nvPr/>
        </p:nvSpPr>
        <p:spPr>
          <a:xfrm>
            <a:off x="7583925" y="1815600"/>
            <a:ext cx="494100" cy="3168300"/>
          </a:xfrm>
          <a:prstGeom prst="chevron">
            <a:avLst>
              <a:gd name="adj" fmla="val 50000"/>
            </a:avLst>
          </a:prstGeom>
          <a:noFill/>
          <a:ln w="38100" cap="flat" cmpd="sng">
            <a:solidFill>
              <a:srgbClr val="00F3FF"/>
            </a:solidFill>
            <a:prstDash val="solid"/>
            <a:round/>
            <a:headEnd type="none" w="sm" len="sm"/>
            <a:tailEnd type="none" w="sm" len="sm"/>
          </a:ln>
          <a:effectLst>
            <a:outerShdw blurRad="357188" algn="bl" rotWithShape="0">
              <a:srgbClr val="00F3FF">
                <a:alpha val="6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19"/>
          <p:cNvSpPr txBox="1"/>
          <p:nvPr/>
        </p:nvSpPr>
        <p:spPr>
          <a:xfrm>
            <a:off x="1016025" y="2490250"/>
            <a:ext cx="27924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Evolution from Custom CNN to ResNet-18.</a:t>
            </a:r>
            <a:endParaRPr sz="1500" b="1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Replaced custom CNN with pre-trained ResNet-18. Extracts 128-dim feature vector per frame. Fine-tuned final 4 layers for hand features. </a:t>
            </a:r>
            <a:b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</a:br>
            <a:r>
              <a:rPr lang="en-US" sz="1500" b="1">
                <a:solidFill>
                  <a:srgbClr val="00F3FF"/>
                </a:solidFill>
                <a:latin typeface="Rajdhani"/>
                <a:ea typeface="Rajdhani"/>
                <a:cs typeface="Rajdhani"/>
                <a:sym typeface="Rajdhani"/>
              </a:rPr>
              <a:t>Accuracy went from 60% to 80%</a:t>
            </a:r>
            <a:endParaRPr sz="1500" b="1">
              <a:solidFill>
                <a:srgbClr val="00F3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24" name="Google Shape;224;p19"/>
          <p:cNvSpPr txBox="1"/>
          <p:nvPr/>
        </p:nvSpPr>
        <p:spPr>
          <a:xfrm>
            <a:off x="4575900" y="2490250"/>
            <a:ext cx="27924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Challenge: Every gesture starts as rock. Static analysis fails here.</a:t>
            </a:r>
            <a:endParaRPr sz="1500" b="1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TCN (Temporal Convolutional Network) tracks the change over time to distinguish a holding Rock from a starting Paper.</a:t>
            </a:r>
            <a:endParaRPr sz="15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Sliding kernels analyze motion dynamics.</a:t>
            </a:r>
            <a:endParaRPr sz="15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25" name="Google Shape;225;p19"/>
          <p:cNvSpPr txBox="1"/>
          <p:nvPr/>
        </p:nvSpPr>
        <p:spPr>
          <a:xfrm>
            <a:off x="8293650" y="2490250"/>
            <a:ext cx="2860500" cy="21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Optimization of the hyperparameters</a:t>
            </a:r>
            <a:endParaRPr sz="1500" b="1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Fine tuning the parameters (Kernel size = 6, Seq Len = 64, Layers = 4) pushed final accuracy.</a:t>
            </a:r>
            <a:endParaRPr sz="15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0F3FF"/>
                </a:solidFill>
                <a:latin typeface="Rajdhani"/>
                <a:ea typeface="Rajdhani"/>
                <a:cs typeface="Rajdhani"/>
                <a:sym typeface="Rajdhani"/>
              </a:rPr>
              <a:t>The accuracy improved at around 86.7% + early prediction</a:t>
            </a:r>
            <a:endParaRPr sz="1500" b="1">
              <a:solidFill>
                <a:srgbClr val="00F3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226" name="Google Shape;2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5438" y="5350475"/>
            <a:ext cx="9001125" cy="72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0"/>
          <p:cNvSpPr txBox="1"/>
          <p:nvPr/>
        </p:nvSpPr>
        <p:spPr>
          <a:xfrm>
            <a:off x="809625" y="699492"/>
            <a:ext cx="11151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OPTIMIZATION </a:t>
            </a:r>
            <a:r>
              <a:rPr lang="en-US" sz="315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STRATEGY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3" name="Google Shape;233;p20"/>
          <p:cNvSpPr txBox="1"/>
          <p:nvPr/>
        </p:nvSpPr>
        <p:spPr>
          <a:xfrm>
            <a:off x="2122100" y="1611925"/>
            <a:ext cx="460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THE PROBLEM</a:t>
            </a:r>
            <a:endParaRPr sz="1800" b="1">
              <a:solidFill>
                <a:srgbClr val="00F3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234" name="Google Shape;234;p20"/>
          <p:cNvSpPr txBox="1"/>
          <p:nvPr/>
        </p:nvSpPr>
        <p:spPr>
          <a:xfrm>
            <a:off x="6352850" y="1611925"/>
            <a:ext cx="460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THE SOLUTION</a:t>
            </a:r>
            <a:endParaRPr sz="1800" b="1">
              <a:solidFill>
                <a:srgbClr val="00F3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235" name="Google Shape;235;p20"/>
          <p:cNvSpPr txBox="1"/>
          <p:nvPr/>
        </p:nvSpPr>
        <p:spPr>
          <a:xfrm>
            <a:off x="2122100" y="2168775"/>
            <a:ext cx="333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THE "ROCK PARADOX" (VISUAL EVIDENCE)</a:t>
            </a:r>
            <a:endParaRPr sz="1500" b="1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36" name="Google Shape;236;p20"/>
          <p:cNvSpPr txBox="1"/>
          <p:nvPr/>
        </p:nvSpPr>
        <p:spPr>
          <a:xfrm>
            <a:off x="6352850" y="2168775"/>
            <a:ext cx="333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SIGMOID TIME-WEIGHTED LOSS</a:t>
            </a:r>
            <a:endParaRPr sz="1500" b="1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237" name="Google Shape;2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2850" y="2510968"/>
            <a:ext cx="3221150" cy="3521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0" descr="REMOVE TEXT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22100" y="2512985"/>
            <a:ext cx="3221149" cy="347909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0"/>
          <p:cNvSpPr txBox="1"/>
          <p:nvPr/>
        </p:nvSpPr>
        <p:spPr>
          <a:xfrm>
            <a:off x="2374300" y="3077376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frame 0         frame 4         frame 8        frame 12</a:t>
            </a:r>
            <a:endParaRPr sz="1000"/>
          </a:p>
        </p:txBody>
      </p:sp>
      <p:sp>
        <p:nvSpPr>
          <p:cNvPr id="240" name="Google Shape;240;p20"/>
          <p:cNvSpPr/>
          <p:nvPr/>
        </p:nvSpPr>
        <p:spPr>
          <a:xfrm rot="-5400000">
            <a:off x="2924060" y="3709810"/>
            <a:ext cx="134700" cy="1234200"/>
          </a:xfrm>
          <a:prstGeom prst="leftBrace">
            <a:avLst>
              <a:gd name="adj1" fmla="val 50000"/>
              <a:gd name="adj2" fmla="val 50000"/>
            </a:avLst>
          </a:prstGeom>
          <a:noFill/>
          <a:ln w="19050" cap="flat" cmpd="sng">
            <a:solidFill>
              <a:srgbClr val="D0D0D0"/>
            </a:solidFill>
            <a:prstDash val="solid"/>
            <a:round/>
            <a:headEnd type="none" w="sm" len="sm"/>
            <a:tailEnd type="none" w="sm" len="sm"/>
          </a:ln>
          <a:effectLst>
            <a:outerShdw blurRad="1042988" dist="19050" dir="54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0"/>
          <p:cNvSpPr txBox="1"/>
          <p:nvPr/>
        </p:nvSpPr>
        <p:spPr>
          <a:xfrm>
            <a:off x="2358700" y="4311435"/>
            <a:ext cx="1265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model sees </a:t>
            </a:r>
            <a:r>
              <a:rPr lang="en-US" sz="1200" b="1">
                <a:solidFill>
                  <a:srgbClr val="FFAE00"/>
                </a:solidFill>
                <a:latin typeface="Rajdhani"/>
                <a:ea typeface="Rajdhani"/>
                <a:cs typeface="Rajdhani"/>
                <a:sym typeface="Rajdhani"/>
              </a:rPr>
              <a:t>rock</a:t>
            </a:r>
            <a:endParaRPr sz="1200" b="1">
              <a:solidFill>
                <a:srgbClr val="FFAE0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42" name="Google Shape;242;p20"/>
          <p:cNvSpPr/>
          <p:nvPr/>
        </p:nvSpPr>
        <p:spPr>
          <a:xfrm rot="5400000">
            <a:off x="4675323" y="4048361"/>
            <a:ext cx="139800" cy="562200"/>
          </a:xfrm>
          <a:prstGeom prst="rightBrace">
            <a:avLst>
              <a:gd name="adj1" fmla="val 50000"/>
              <a:gd name="adj2" fmla="val 50000"/>
            </a:avLst>
          </a:prstGeom>
          <a:noFill/>
          <a:ln w="19050" cap="flat" cmpd="sng">
            <a:solidFill>
              <a:srgbClr val="D0D0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43" name="Google Shape;243;p20"/>
          <p:cNvSpPr txBox="1"/>
          <p:nvPr/>
        </p:nvSpPr>
        <p:spPr>
          <a:xfrm>
            <a:off x="3760775" y="4311436"/>
            <a:ext cx="141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ground truth:</a:t>
            </a:r>
            <a:r>
              <a:rPr lang="en-US" sz="1200" b="1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 </a:t>
            </a:r>
            <a:r>
              <a:rPr lang="en-US" sz="1200" b="1">
                <a:solidFill>
                  <a:srgbClr val="00F3FF"/>
                </a:solidFill>
                <a:latin typeface="Rajdhani"/>
                <a:ea typeface="Rajdhani"/>
                <a:cs typeface="Rajdhani"/>
                <a:sym typeface="Rajdhani"/>
              </a:rPr>
              <a:t>paper</a:t>
            </a:r>
            <a:endParaRPr sz="1200" b="1">
              <a:solidFill>
                <a:srgbClr val="00F3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44" name="Google Shape;244;p20"/>
          <p:cNvSpPr txBox="1"/>
          <p:nvPr/>
        </p:nvSpPr>
        <p:spPr>
          <a:xfrm>
            <a:off x="2318975" y="4904925"/>
            <a:ext cx="2860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Without temporal context, the start of every move looks like Rock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1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1"/>
          <p:cNvSpPr txBox="1"/>
          <p:nvPr/>
        </p:nvSpPr>
        <p:spPr>
          <a:xfrm>
            <a:off x="809625" y="851892"/>
            <a:ext cx="11151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EARLY PREDICTION AND </a:t>
            </a:r>
            <a:r>
              <a:rPr lang="en-US" sz="3150" b="1" i="0" u="none" strike="noStrike" cap="none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EVALUATION</a:t>
            </a:r>
            <a:endParaRPr/>
          </a:p>
        </p:txBody>
      </p:sp>
      <p:sp>
        <p:nvSpPr>
          <p:cNvPr id="251" name="Google Shape;251;p21"/>
          <p:cNvSpPr/>
          <p:nvPr/>
        </p:nvSpPr>
        <p:spPr>
          <a:xfrm>
            <a:off x="809625" y="1442442"/>
            <a:ext cx="10620375" cy="952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1"/>
          <p:cNvSpPr txBox="1"/>
          <p:nvPr/>
        </p:nvSpPr>
        <p:spPr>
          <a:xfrm>
            <a:off x="809625" y="2214213"/>
            <a:ext cx="63309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0F3FF"/>
                </a:solidFill>
                <a:latin typeface="Rajdhani"/>
                <a:ea typeface="Rajdhani"/>
                <a:cs typeface="Rajdhani"/>
                <a:sym typeface="Rajdhani"/>
              </a:rPr>
              <a:t>METRIC </a:t>
            </a:r>
            <a:r>
              <a:rPr lang="en-US" sz="18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:  Accuracy per frame timestep</a:t>
            </a:r>
            <a:endParaRPr sz="21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53" name="Google Shape;253;p21"/>
          <p:cNvSpPr txBox="1"/>
          <p:nvPr/>
        </p:nvSpPr>
        <p:spPr>
          <a:xfrm>
            <a:off x="809625" y="1694500"/>
            <a:ext cx="84414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0F3FF"/>
                </a:solidFill>
                <a:latin typeface="Rajdhani"/>
                <a:ea typeface="Rajdhani"/>
                <a:cs typeface="Rajdhani"/>
                <a:sym typeface="Rajdhani"/>
              </a:rPr>
              <a:t>KEY FINDING </a:t>
            </a:r>
            <a:r>
              <a:rPr lang="en-US" sz="1800">
                <a:solidFill>
                  <a:srgbClr val="D0D0D0"/>
                </a:solidFill>
                <a:latin typeface="Rajdhani"/>
                <a:ea typeface="Rajdhani"/>
                <a:cs typeface="Rajdhani"/>
                <a:sym typeface="Rajdhani"/>
              </a:rPr>
              <a:t>: The model doesn't just guess; confidence rises over time</a:t>
            </a:r>
            <a:endParaRPr sz="2100">
              <a:solidFill>
                <a:srgbClr val="D0D0D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pSp>
        <p:nvGrpSpPr>
          <p:cNvPr id="254" name="Google Shape;254;p21"/>
          <p:cNvGrpSpPr/>
          <p:nvPr/>
        </p:nvGrpSpPr>
        <p:grpSpPr>
          <a:xfrm>
            <a:off x="576238" y="2733950"/>
            <a:ext cx="11087150" cy="3752400"/>
            <a:chOff x="342900" y="2702950"/>
            <a:chExt cx="11087150" cy="3752400"/>
          </a:xfrm>
        </p:grpSpPr>
        <p:sp>
          <p:nvSpPr>
            <p:cNvPr id="255" name="Google Shape;255;p21"/>
            <p:cNvSpPr/>
            <p:nvPr/>
          </p:nvSpPr>
          <p:spPr>
            <a:xfrm>
              <a:off x="345050" y="2702950"/>
              <a:ext cx="11085000" cy="3752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56" name="Google Shape;256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42900" y="2733938"/>
              <a:ext cx="11087100" cy="36861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57" name="Google Shape;257;p21"/>
          <p:cNvPicPr preferRelativeResize="0"/>
          <p:nvPr/>
        </p:nvPicPr>
        <p:blipFill>
          <a:blip r:embed="rId5">
            <a:alphaModFix/>
          </a:blip>
          <a:srcRect t="37940"/>
          <a:stretch>
            <a:fillRect/>
          </a:stretch>
        </p:blipFill>
        <p:spPr>
          <a:xfrm>
            <a:off x="0" y="2634897"/>
            <a:ext cx="12192000" cy="4223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2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2"/>
          <p:cNvSpPr txBox="1"/>
          <p:nvPr/>
        </p:nvSpPr>
        <p:spPr>
          <a:xfrm>
            <a:off x="809625" y="903535"/>
            <a:ext cx="11151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>
                <a:solidFill>
                  <a:srgbClr val="00F3FF"/>
                </a:solidFill>
                <a:latin typeface="Orbitron"/>
                <a:ea typeface="Orbitron"/>
                <a:cs typeface="Orbitron"/>
                <a:sym typeface="Orbitron"/>
              </a:rPr>
              <a:t>EXAMPLES </a:t>
            </a:r>
            <a:r>
              <a:rPr lang="en-US" sz="315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&amp; METRICS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4" name="Google Shape;264;p22"/>
          <p:cNvSpPr/>
          <p:nvPr/>
        </p:nvSpPr>
        <p:spPr>
          <a:xfrm>
            <a:off x="809625" y="1494085"/>
            <a:ext cx="10620375" cy="952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22"/>
          <p:cNvSpPr txBox="1"/>
          <p:nvPr/>
        </p:nvSpPr>
        <p:spPr>
          <a:xfrm>
            <a:off x="809625" y="6041525"/>
            <a:ext cx="3354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666666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&gt; EXECUTING SCRIPT: </a:t>
            </a:r>
            <a:r>
              <a:rPr lang="en-US" sz="1200">
                <a:solidFill>
                  <a:srgbClr val="666666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live_battle.py…</a:t>
            </a:r>
            <a:endParaRPr sz="1200">
              <a:solidFill>
                <a:srgbClr val="666666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666666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&gt; STATUS: </a:t>
            </a:r>
            <a:r>
              <a:rPr lang="en-US" sz="1200">
                <a:solidFill>
                  <a:srgbClr val="666666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PLAYING...</a:t>
            </a:r>
            <a:endParaRPr/>
          </a:p>
        </p:txBody>
      </p:sp>
      <p:pic>
        <p:nvPicPr>
          <p:cNvPr id="266" name="Google Shape;266;p22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2356" y="3590936"/>
            <a:ext cx="3276025" cy="218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2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7987" y="3590936"/>
            <a:ext cx="3276025" cy="218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2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53619" y="3590936"/>
            <a:ext cx="3276025" cy="218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2"/>
          <p:cNvSpPr/>
          <p:nvPr/>
        </p:nvSpPr>
        <p:spPr>
          <a:xfrm>
            <a:off x="683175" y="1658675"/>
            <a:ext cx="10963800" cy="17703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  <a:effectLst>
            <a:outerShdw blurRad="428625" dist="104775" algn="bl" rotWithShape="0">
              <a:srgbClr val="00F3FF">
                <a:alpha val="7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0" name="Google Shape;27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3175" y="1695271"/>
            <a:ext cx="10963701" cy="1676400"/>
          </a:xfrm>
          <a:prstGeom prst="rect">
            <a:avLst/>
          </a:prstGeom>
          <a:noFill/>
          <a:ln>
            <a:noFill/>
          </a:ln>
          <a:effectLst>
            <a:outerShdw blurRad="357188" dist="19050" dir="5400000" algn="bl" rotWithShape="0">
              <a:srgbClr val="00FFFF">
                <a:alpha val="5000"/>
              </a:srgbClr>
            </a:outerShdw>
          </a:effectLst>
        </p:spPr>
      </p:pic>
      <p:pic>
        <p:nvPicPr>
          <p:cNvPr id="271" name="Google Shape;27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9725" y="3625450"/>
            <a:ext cx="3407850" cy="2184025"/>
          </a:xfrm>
          <a:prstGeom prst="rect">
            <a:avLst/>
          </a:prstGeom>
          <a:noFill/>
          <a:ln w="38100" cap="flat" cmpd="sng">
            <a:solidFill>
              <a:srgbClr val="00F3FF"/>
            </a:solidFill>
            <a:prstDash val="solid"/>
            <a:round/>
            <a:headEnd type="none" w="sm" len="sm"/>
            <a:tailEnd type="none" w="sm" len="sm"/>
          </a:ln>
          <a:effectLst>
            <a:outerShdw blurRad="428625" dist="104775" algn="bl" rotWithShape="0">
              <a:srgbClr val="00F3FF">
                <a:alpha val="70000"/>
              </a:srgbClr>
            </a:outerShdw>
          </a:effectLst>
        </p:spPr>
      </p:pic>
      <p:pic>
        <p:nvPicPr>
          <p:cNvPr id="272" name="Google Shape;272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18388" y="3625462"/>
            <a:ext cx="3434401" cy="2184007"/>
          </a:xfrm>
          <a:prstGeom prst="rect">
            <a:avLst/>
          </a:prstGeom>
          <a:noFill/>
          <a:ln w="38100" cap="flat" cmpd="sng">
            <a:solidFill>
              <a:srgbClr val="00F3FF"/>
            </a:solidFill>
            <a:prstDash val="solid"/>
            <a:round/>
            <a:headEnd type="none" w="sm" len="sm"/>
            <a:tailEnd type="none" w="sm" len="sm"/>
          </a:ln>
          <a:effectLst>
            <a:outerShdw blurRad="428625" dist="104775" algn="bl" rotWithShape="0">
              <a:srgbClr val="00F3FF">
                <a:alpha val="70000"/>
              </a:srgbClr>
            </a:outerShdw>
          </a:effectLst>
        </p:spPr>
      </p:pic>
      <p:pic>
        <p:nvPicPr>
          <p:cNvPr id="273" name="Google Shape;273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153625" y="3625450"/>
            <a:ext cx="3493250" cy="2183975"/>
          </a:xfrm>
          <a:prstGeom prst="rect">
            <a:avLst/>
          </a:prstGeom>
          <a:noFill/>
          <a:ln w="38100" cap="flat" cmpd="sng">
            <a:solidFill>
              <a:srgbClr val="00F3FF"/>
            </a:solidFill>
            <a:prstDash val="solid"/>
            <a:round/>
            <a:headEnd type="none" w="sm" len="sm"/>
            <a:tailEnd type="none" w="sm" len="sm"/>
          </a:ln>
          <a:effectLst>
            <a:outerShdw blurRad="428625" dist="104775" algn="bl" rotWithShape="0">
              <a:srgbClr val="00F3FF">
                <a:alpha val="7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847</Words>
  <Application>Microsoft Office PowerPoint</Application>
  <PresentationFormat>Widescreen</PresentationFormat>
  <Paragraphs>89</Paragraphs>
  <Slides>12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Orbitron</vt:lpstr>
      <vt:lpstr>Arial</vt:lpstr>
      <vt:lpstr>Share Tech Mono</vt:lpstr>
      <vt:lpstr>Rajdhani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ILIA KOLDYSHEV</cp:lastModifiedBy>
  <cp:revision>3</cp:revision>
  <dcterms:modified xsi:type="dcterms:W3CDTF">2025-12-02T13:20:15Z</dcterms:modified>
</cp:coreProperties>
</file>